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87" r:id="rId2"/>
  </p:sldMasterIdLst>
  <p:notesMasterIdLst>
    <p:notesMasterId r:id="rId15"/>
  </p:notesMasterIdLst>
  <p:handoutMasterIdLst>
    <p:handoutMasterId r:id="rId16"/>
  </p:handoutMasterIdLst>
  <p:sldIdLst>
    <p:sldId id="257" r:id="rId3"/>
    <p:sldId id="344" r:id="rId4"/>
    <p:sldId id="354" r:id="rId5"/>
    <p:sldId id="346" r:id="rId6"/>
    <p:sldId id="348" r:id="rId7"/>
    <p:sldId id="352" r:id="rId8"/>
    <p:sldId id="350" r:id="rId9"/>
    <p:sldId id="355" r:id="rId10"/>
    <p:sldId id="349" r:id="rId11"/>
    <p:sldId id="353" r:id="rId12"/>
    <p:sldId id="351" r:id="rId13"/>
    <p:sldId id="356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Legler" initials="DM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AEC3"/>
    <a:srgbClr val="CC0000"/>
    <a:srgbClr val="33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09" autoAdjust="0"/>
  </p:normalViewPr>
  <p:slideViewPr>
    <p:cSldViewPr>
      <p:cViewPr>
        <p:scale>
          <a:sx n="75" d="100"/>
          <a:sy n="75" d="100"/>
        </p:scale>
        <p:origin x="-1208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3AA354-D5D3-4A46-9EF0-9A3427841611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189286-C08B-4BD1-964E-F276CB7FB4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496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B5942101-C862-4A78-815C-DA3E5722A59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Butler, MacDonald</a:t>
            </a:r>
          </a:p>
          <a:p>
            <a:pPr>
              <a:defRPr/>
            </a:pPr>
            <a:r>
              <a:rPr lang="en-US" altLang="en-US"/>
              <a:t>COP-21 Carbon Side Event (#23)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1 Dec 2015</a:t>
            </a:r>
          </a:p>
        </p:txBody>
      </p:sp>
    </p:spTree>
    <p:extLst>
      <p:ext uri="{BB962C8B-B14F-4D97-AF65-F5344CB8AC3E}">
        <p14:creationId xmlns:p14="http://schemas.microsoft.com/office/powerpoint/2010/main" val="254799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Clr>
        <a:srgbClr val="CC0000"/>
      </a:buClr>
      <a:buSzPct val="15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buClr>
        <a:srgbClr val="3366FF"/>
      </a:buClr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lr>
        <a:srgbClr val="33CC33"/>
      </a:buClr>
      <a:buChar char="o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603138C-31DB-4EB3-AA3B-53EFD0FFD99C}" type="slidenum">
              <a:rPr lang="en-US" altLang="en-US" sz="1300"/>
              <a:pPr eaLnBrk="1" hangingPunct="1"/>
              <a:t>1</a:t>
            </a:fld>
            <a:endParaRPr lang="en-US" altLang="en-US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42101-C862-4A78-815C-DA3E5722A59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19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2114306E-C0CE-4CE6-8924-2364867B14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98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28B9BD40-E9C2-41B9-8AC7-1391EDFC56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5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B617AEF-D18C-49D8-A0A6-541AA4FA38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29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971452-696E-46BE-830B-DA9CCF13C54C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524A22F8-4542-498A-B7C4-F5C2FD43E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428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57D825-7C0A-47FD-8F1A-9FD8A43D09B6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A2140EEF-8708-4757-B4E2-0A5AF85E39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268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73CF8928-73FC-4634-9732-78C36D5270A0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6ADC5BA7-EBC7-44AB-A6F7-61A143DC22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522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64B545-A149-489E-B6F5-AD97F894D7D5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CF2925FB-E685-472A-8EBC-77FA2BE013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624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D6D60-3465-401C-B331-8018C4B47AE9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CB99B373-99E0-476B-A6A1-E7E7E159C3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094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BBFA66-8D7C-48A3-9B9F-D8512A5FCDA7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648CB101-2956-4193-B244-A3636FC49B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544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A2B40D-3758-462E-90DE-C96ECFADFEFF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0E95355E-2E77-4E33-B6F3-A61B9F1A9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141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93143F-262F-49E4-9718-64CE57562787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947DDFB9-68CB-4AFD-B99F-BCCCF63AF7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11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49CD2904-A2FA-4AAB-958D-A506896DA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229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D4EEFB-C934-4446-8B73-14865CF8A51F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CBBB773E-6307-4CA3-B34B-D4B33E0C5F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73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97AAAB-8F1C-4118-9C7A-67CE4F897971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B4C43DC6-4B4D-485B-93F5-5E114241C9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885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533C15-D52B-4671-851A-FD4DE6542A8F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81EC226E-D4F9-4C00-9EAC-4551278A5D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8491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3931C-9178-4685-92C7-D3DDF4163CF8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26E7B4C-2909-4AC1-9471-98DD830842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3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2C6DBE05-BA5B-4ACA-A4C4-1A5690CCB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36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220D169B-F54A-4498-B7F0-D212B01F6C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28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C774A313-74EE-4FFE-B466-09D5BF0EED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25A2DCAA-1D05-4D3D-AB16-884D0C6B31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11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8C6967C-AAD1-4275-87F5-94F2C35CFD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72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66D587C4-B67B-42FB-A6C6-A215AD1B8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88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FF965DE0-2720-4B04-8550-2F9153D3A6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47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05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4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5341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altLang="en-US"/>
              <a:t>Page </a:t>
            </a:r>
            <a:fld id="{A516E5B9-3305-44E0-934E-4DB8A9936EB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343400" y="6535738"/>
            <a:ext cx="44196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000" i="1" dirty="0" smtClean="0">
                <a:solidFill>
                  <a:srgbClr val="000000"/>
                </a:solidFill>
                <a:latin typeface="Calibri" charset="0"/>
              </a:rPr>
              <a:t>27 </a:t>
            </a:r>
            <a:r>
              <a:rPr lang="en-US" sz="1000" i="1" dirty="0" smtClean="0">
                <a:solidFill>
                  <a:srgbClr val="000000"/>
                </a:solidFill>
                <a:latin typeface="Calibri" charset="0"/>
              </a:rPr>
              <a:t>April 2016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381000" y="6553200"/>
            <a:ext cx="15748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dirty="0" err="1" smtClean="0">
                <a:solidFill>
                  <a:srgbClr val="000000"/>
                </a:solidFill>
                <a:latin typeface="Calibri" pitchFamily="34" charset="0"/>
                <a:ea typeface="+mn-ea"/>
              </a:rPr>
              <a:t>OceanSITES</a:t>
            </a:r>
            <a:r>
              <a:rPr lang="en-US" altLang="en-US" sz="1000" i="1" dirty="0" smtClean="0">
                <a:solidFill>
                  <a:srgbClr val="000000"/>
                </a:solidFill>
                <a:latin typeface="Calibri" pitchFamily="34" charset="0"/>
                <a:ea typeface="+mn-ea"/>
              </a:rPr>
              <a:t> 2016 Meeting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5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o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A0517DA-C816-4595-96D0-CAA2D42E3B8F}" type="datetimeFigureOut">
              <a:rPr lang="en-US" altLang="en-US"/>
              <a:pPr/>
              <a:t>4/25/16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Page </a:t>
            </a:r>
            <a:fld id="{1A4381F3-D195-48D1-8412-EB5D2C4057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4343400" y="6535738"/>
            <a:ext cx="44196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000" i="1" dirty="0" smtClean="0">
                <a:solidFill>
                  <a:srgbClr val="000000"/>
                </a:solidFill>
                <a:latin typeface="Calibri" charset="0"/>
              </a:rPr>
              <a:t>27</a:t>
            </a:r>
            <a:r>
              <a:rPr lang="en-US" sz="1000" i="1" baseline="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1000" i="1" dirty="0" smtClean="0">
                <a:solidFill>
                  <a:srgbClr val="000000"/>
                </a:solidFill>
                <a:latin typeface="Calibri" charset="0"/>
              </a:rPr>
              <a:t>April </a:t>
            </a:r>
            <a:r>
              <a:rPr lang="en-US" sz="1000" i="1" dirty="0" smtClean="0">
                <a:solidFill>
                  <a:srgbClr val="000000"/>
                </a:solidFill>
                <a:latin typeface="Calibri" charset="0"/>
              </a:rPr>
              <a:t>2016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381000" y="6553200"/>
            <a:ext cx="15748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dirty="0" err="1" smtClean="0">
                <a:solidFill>
                  <a:srgbClr val="000000"/>
                </a:solidFill>
                <a:latin typeface="Calibri" pitchFamily="34" charset="0"/>
                <a:ea typeface="+mn-ea"/>
              </a:rPr>
              <a:t>OceanSITES</a:t>
            </a:r>
            <a:r>
              <a:rPr lang="en-US" altLang="en-US" sz="1000" i="1" dirty="0" smtClean="0">
                <a:solidFill>
                  <a:srgbClr val="000000"/>
                </a:solidFill>
                <a:latin typeface="Calibri" pitchFamily="34" charset="0"/>
                <a:ea typeface="+mn-ea"/>
              </a:rPr>
              <a:t> 2016 Meeting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pitchFamily="34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1" charset="0"/>
          <a:ea typeface="ＭＳ Ｐゴシック" pitchFamily="34" charset="-128"/>
        </a:defRPr>
      </a:lvl9pPr>
    </p:titleStyle>
    <p:bodyStyle>
      <a:lvl1pPr marL="349250" indent="-349250" algn="l" rtl="0" fontAlgn="base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ＭＳ Ｐゴシック" pitchFamily="34" charset="-128"/>
          <a:cs typeface="+mn-cs"/>
        </a:defRPr>
      </a:lvl1pPr>
      <a:lvl2pPr marL="685800" indent="-336550" algn="l" rtl="0" fontAlgn="base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sz="2200" kern="1200">
          <a:solidFill>
            <a:srgbClr val="595959"/>
          </a:solidFill>
          <a:latin typeface="+mn-lt"/>
          <a:ea typeface="ＭＳ Ｐゴシック" pitchFamily="34" charset="-128"/>
          <a:cs typeface="+mn-cs"/>
        </a:defRPr>
      </a:lvl2pPr>
      <a:lvl3pPr marL="968375" indent="-282575" algn="l" rtl="0" fontAlgn="base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000" kern="1200">
          <a:solidFill>
            <a:srgbClr val="595959"/>
          </a:solidFill>
          <a:latin typeface="+mn-lt"/>
          <a:ea typeface="ＭＳ Ｐゴシック" pitchFamily="34" charset="-128"/>
          <a:cs typeface="+mn-cs"/>
        </a:defRPr>
      </a:lvl3pPr>
      <a:lvl4pPr marL="1263650" indent="-295275" algn="l" rtl="0" fontAlgn="base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ＭＳ Ｐゴシック" pitchFamily="34" charset="-128"/>
          <a:cs typeface="+mn-cs"/>
        </a:defRPr>
      </a:lvl4pPr>
      <a:lvl5pPr marL="1546225" indent="-282575" algn="l" rtl="0" fontAlgn="base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ＭＳ Ｐゴシック" pitchFamily="34" charset="-128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04800"/>
            <a:ext cx="9144000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595959"/>
                </a:solidFill>
                <a:latin typeface="Arial"/>
                <a:cs typeface="Arial"/>
                <a:sym typeface="Times New Roman" charset="0"/>
              </a:rPr>
              <a:t>OceanSITES</a:t>
            </a:r>
            <a:r>
              <a:rPr lang="en-US" sz="3200" b="1" dirty="0">
                <a:solidFill>
                  <a:srgbClr val="595959"/>
                </a:solidFill>
                <a:latin typeface="Arial"/>
                <a:cs typeface="Arial"/>
                <a:sym typeface="Times New Roman" charset="0"/>
              </a:rPr>
              <a:t>: </a:t>
            </a:r>
            <a:r>
              <a:rPr lang="en-US" sz="3200" b="1" dirty="0" smtClean="0">
                <a:solidFill>
                  <a:srgbClr val="595959"/>
                </a:solidFill>
                <a:latin typeface="Arial"/>
                <a:cs typeface="Arial"/>
                <a:sym typeface="Times New Roman" charset="0"/>
              </a:rPr>
              <a:t>Electing an Incoming Chair and Executive Committee Members</a:t>
            </a:r>
            <a:endParaRPr lang="en-US" sz="32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256088"/>
            <a:ext cx="8153400" cy="2590800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3600" i="1" dirty="0">
              <a:solidFill>
                <a:srgbClr val="595959"/>
              </a:solidFill>
              <a:latin typeface="Arial"/>
              <a:cs typeface="Arial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i="1" dirty="0">
                <a:solidFill>
                  <a:srgbClr val="595959"/>
                </a:solidFill>
                <a:latin typeface="Arial"/>
                <a:cs typeface="Arial"/>
              </a:rPr>
              <a:t>Diane </a:t>
            </a:r>
            <a:r>
              <a:rPr lang="en-US" sz="2400" i="1" dirty="0" smtClean="0">
                <a:solidFill>
                  <a:srgbClr val="595959"/>
                </a:solidFill>
                <a:latin typeface="Arial"/>
                <a:cs typeface="Arial"/>
              </a:rPr>
              <a:t>Stanitski</a:t>
            </a:r>
            <a:endParaRPr lang="en-US" sz="2400" i="1" dirty="0">
              <a:solidFill>
                <a:srgbClr val="595959"/>
              </a:solidFill>
              <a:latin typeface="Arial"/>
              <a:cs typeface="Arial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i="1" dirty="0" err="1">
                <a:solidFill>
                  <a:srgbClr val="595959"/>
                </a:solidFill>
                <a:latin typeface="Arial"/>
                <a:cs typeface="Arial"/>
              </a:rPr>
              <a:t>OceanSITES</a:t>
            </a:r>
            <a:r>
              <a:rPr lang="en-US" sz="2000" i="1" dirty="0">
                <a:solidFill>
                  <a:srgbClr val="595959"/>
                </a:solidFill>
                <a:latin typeface="Arial"/>
                <a:cs typeface="Arial"/>
              </a:rPr>
              <a:t> Program </a:t>
            </a:r>
            <a:r>
              <a:rPr lang="en-US" sz="2000" i="1" dirty="0" smtClean="0">
                <a:solidFill>
                  <a:srgbClr val="595959"/>
                </a:solidFill>
                <a:latin typeface="Arial"/>
                <a:cs typeface="Arial"/>
              </a:rPr>
              <a:t>Manager  </a:t>
            </a:r>
            <a:endParaRPr lang="en-US" sz="2000" i="1" dirty="0">
              <a:solidFill>
                <a:srgbClr val="595959"/>
              </a:solidFill>
              <a:latin typeface="Arial"/>
              <a:cs typeface="Arial"/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i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rgbClr val="595959"/>
                </a:solidFill>
                <a:latin typeface="Arial"/>
                <a:cs typeface="Arial"/>
              </a:rPr>
              <a:t>NOAA Climate Observation Division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rgbClr val="595959"/>
                </a:solidFill>
                <a:latin typeface="Arial"/>
                <a:cs typeface="Arial"/>
              </a:rPr>
              <a:t>National Oceanic and Atmospheric Administration</a:t>
            </a:r>
          </a:p>
          <a:p>
            <a:pPr fontAlgn="auto">
              <a:spcAft>
                <a:spcPts val="0"/>
              </a:spcAft>
              <a:defRPr/>
            </a:pPr>
            <a:endParaRPr lang="en-US" sz="2400" i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2000" i="1" dirty="0" smtClean="0">
                <a:solidFill>
                  <a:srgbClr val="595959"/>
                </a:solidFill>
                <a:latin typeface="Arial"/>
                <a:cs typeface="Arial"/>
              </a:rPr>
              <a:t>27 </a:t>
            </a:r>
            <a:r>
              <a:rPr lang="en-US" sz="2000" i="1" dirty="0" smtClean="0">
                <a:solidFill>
                  <a:srgbClr val="595959"/>
                </a:solidFill>
                <a:latin typeface="Arial"/>
                <a:cs typeface="Arial"/>
              </a:rPr>
              <a:t>April 2016</a:t>
            </a:r>
            <a:endParaRPr lang="en-US" sz="2000" i="1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4724400" y="4114800"/>
            <a:ext cx="2362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FFFFFF"/>
                </a:solidFill>
              </a:rPr>
              <a:t>https://megacities.jpl.nasa.gov/portal/</a:t>
            </a:r>
          </a:p>
        </p:txBody>
      </p:sp>
      <p:pic>
        <p:nvPicPr>
          <p:cNvPr id="4" name="Picture 3" descr="oceansites_curren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95400"/>
            <a:ext cx="5334000" cy="32705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336675"/>
          </a:xfrm>
        </p:spPr>
        <p:txBody>
          <a:bodyPr/>
          <a:lstStyle/>
          <a:p>
            <a:r>
              <a:rPr lang="en-US" dirty="0" smtClean="0"/>
              <a:t>Executive Committee Members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34340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200" dirty="0" smtClean="0"/>
              <a:t>Consists of all Chairs</a:t>
            </a:r>
            <a:r>
              <a:rPr lang="en-US" sz="2200" dirty="0"/>
              <a:t>, </a:t>
            </a:r>
            <a:r>
              <a:rPr lang="en-US" sz="2200" dirty="0" smtClean="0"/>
              <a:t>including DMT </a:t>
            </a:r>
            <a:r>
              <a:rPr lang="en-US" sz="2200" dirty="0"/>
              <a:t>Chair, and 5-7 members </a:t>
            </a:r>
            <a:r>
              <a:rPr lang="en-US" sz="2200" dirty="0" smtClean="0"/>
              <a:t>nominated </a:t>
            </a:r>
            <a:r>
              <a:rPr lang="en-US" sz="2200" dirty="0"/>
              <a:t>and elected from within the Steering Committee </a:t>
            </a:r>
            <a:endParaRPr lang="en-US" sz="2200" dirty="0" smtClean="0"/>
          </a:p>
          <a:p>
            <a:pPr>
              <a:spcBef>
                <a:spcPts val="800"/>
              </a:spcBef>
            </a:pPr>
            <a:r>
              <a:rPr lang="en-US" sz="2200" dirty="0" smtClean="0"/>
              <a:t>Includes </a:t>
            </a:r>
            <a:r>
              <a:rPr lang="en-US" sz="2200" dirty="0"/>
              <a:t>broad representation </a:t>
            </a:r>
            <a:r>
              <a:rPr lang="en-US" sz="2200" dirty="0" smtClean="0"/>
              <a:t>from different OS across </a:t>
            </a:r>
            <a:r>
              <a:rPr lang="en-US" sz="2200" dirty="0"/>
              <a:t>ocean basins and </a:t>
            </a:r>
            <a:r>
              <a:rPr lang="en-US" sz="2200" dirty="0" smtClean="0"/>
              <a:t>disciplines</a:t>
            </a:r>
          </a:p>
          <a:p>
            <a:pPr>
              <a:spcBef>
                <a:spcPts val="800"/>
              </a:spcBef>
            </a:pPr>
            <a:r>
              <a:rPr lang="en-US" sz="2200" dirty="0" smtClean="0"/>
              <a:t>Chairs </a:t>
            </a:r>
            <a:r>
              <a:rPr lang="en-US" sz="2200" dirty="0"/>
              <a:t>can </a:t>
            </a:r>
            <a:r>
              <a:rPr lang="en-US" sz="2200" dirty="0" smtClean="0"/>
              <a:t>nominate </a:t>
            </a:r>
            <a:r>
              <a:rPr lang="en-US" sz="2200" dirty="0"/>
              <a:t>up to two external </a:t>
            </a:r>
            <a:r>
              <a:rPr lang="en-US" sz="2200" dirty="0" smtClean="0"/>
              <a:t>EC members</a:t>
            </a:r>
          </a:p>
          <a:p>
            <a:pPr>
              <a:spcBef>
                <a:spcPts val="800"/>
              </a:spcBef>
            </a:pPr>
            <a:r>
              <a:rPr lang="en-US" sz="2200" dirty="0" smtClean="0"/>
              <a:t>Terms </a:t>
            </a:r>
            <a:r>
              <a:rPr lang="en-US" sz="2200" dirty="0"/>
              <a:t>of 3 years (with an option to be renewed once</a:t>
            </a:r>
            <a:r>
              <a:rPr lang="en-US" sz="2200" dirty="0" smtClean="0"/>
              <a:t>)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E</a:t>
            </a:r>
            <a:r>
              <a:rPr lang="en-US" sz="2200" dirty="0" smtClean="0"/>
              <a:t>xpected </a:t>
            </a:r>
            <a:r>
              <a:rPr lang="en-US" sz="2200" dirty="0"/>
              <a:t>to help sustain the momentum and management of </a:t>
            </a:r>
            <a:r>
              <a:rPr lang="en-US" sz="2200" dirty="0" smtClean="0"/>
              <a:t>OS</a:t>
            </a:r>
          </a:p>
          <a:p>
            <a:pPr>
              <a:spcBef>
                <a:spcPts val="800"/>
              </a:spcBef>
            </a:pPr>
            <a:r>
              <a:rPr lang="en-US" sz="2200" dirty="0" smtClean="0"/>
              <a:t>Must participate in </a:t>
            </a:r>
            <a:r>
              <a:rPr lang="en-US" sz="2200" dirty="0"/>
              <a:t>at least half the </a:t>
            </a:r>
            <a:r>
              <a:rPr lang="en-US" sz="2200" dirty="0" smtClean="0"/>
              <a:t>monthly teleconferences </a:t>
            </a:r>
            <a:r>
              <a:rPr lang="en-US" sz="2200" dirty="0"/>
              <a:t>and in-person meetings, and </a:t>
            </a:r>
            <a:r>
              <a:rPr lang="en-US" sz="2200" dirty="0" smtClean="0"/>
              <a:t>provide </a:t>
            </a:r>
            <a:r>
              <a:rPr lang="en-US" sz="2200" dirty="0"/>
              <a:t>input by email if </a:t>
            </a:r>
            <a:r>
              <a:rPr lang="en-US" sz="2200" dirty="0" smtClean="0"/>
              <a:t>unavailable</a:t>
            </a:r>
            <a:r>
              <a:rPr lang="en-US" sz="2200" dirty="0"/>
              <a:t>, </a:t>
            </a:r>
            <a:r>
              <a:rPr lang="en-US" sz="2200" dirty="0" smtClean="0"/>
              <a:t>else be </a:t>
            </a:r>
            <a:r>
              <a:rPr lang="en-US" sz="2200" dirty="0"/>
              <a:t>replaced by a new </a:t>
            </a:r>
            <a:r>
              <a:rPr lang="en-US" sz="2200" dirty="0" smtClean="0"/>
              <a:t>member</a:t>
            </a:r>
          </a:p>
        </p:txBody>
      </p:sp>
    </p:spTree>
    <p:extLst>
      <p:ext uri="{BB962C8B-B14F-4D97-AF65-F5344CB8AC3E}">
        <p14:creationId xmlns:p14="http://schemas.microsoft.com/office/powerpoint/2010/main" val="2895245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-269875"/>
            <a:ext cx="9753599" cy="1336675"/>
          </a:xfrm>
        </p:spPr>
        <p:txBody>
          <a:bodyPr/>
          <a:lstStyle/>
          <a:p>
            <a:r>
              <a:rPr lang="en-US" sz="4400" dirty="0" smtClean="0"/>
              <a:t>Executive Committee Members 	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066800"/>
            <a:ext cx="8610601" cy="4343400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US" sz="1800" dirty="0" smtClean="0"/>
              <a:t>Robert Weller (co-chair), Woods </a:t>
            </a:r>
            <a:r>
              <a:rPr lang="en-US" sz="1800" dirty="0"/>
              <a:t>Hole Oceanographic </a:t>
            </a:r>
            <a:r>
              <a:rPr lang="en-US" sz="1800" dirty="0" smtClean="0"/>
              <a:t>Institution, USA</a:t>
            </a:r>
            <a:endParaRPr lang="en-US" sz="1800" dirty="0"/>
          </a:p>
          <a:p>
            <a:pPr>
              <a:spcBef>
                <a:spcPts val="1400"/>
              </a:spcBef>
            </a:pPr>
            <a:r>
              <a:rPr lang="en-US" sz="1800" dirty="0" err="1"/>
              <a:t>Uwe</a:t>
            </a:r>
            <a:r>
              <a:rPr lang="en-US" sz="1800" dirty="0"/>
              <a:t> </a:t>
            </a:r>
            <a:r>
              <a:rPr lang="en-US" sz="1800" dirty="0" smtClean="0"/>
              <a:t>Send (co-chair), </a:t>
            </a:r>
            <a:r>
              <a:rPr lang="en-US" sz="1800" dirty="0"/>
              <a:t>Scripps Institution of Oceanography, </a:t>
            </a:r>
            <a:r>
              <a:rPr lang="en-US" sz="1800" dirty="0" smtClean="0"/>
              <a:t>USA</a:t>
            </a:r>
            <a:endParaRPr lang="en-US" sz="1800" dirty="0"/>
          </a:p>
          <a:p>
            <a:pPr>
              <a:spcBef>
                <a:spcPts val="1400"/>
              </a:spcBef>
            </a:pPr>
            <a:r>
              <a:rPr lang="en-US" sz="1800" dirty="0"/>
              <a:t>Antje </a:t>
            </a:r>
            <a:r>
              <a:rPr lang="en-US" sz="1800" dirty="0" err="1"/>
              <a:t>Boetius</a:t>
            </a:r>
            <a:r>
              <a:rPr lang="en-US" sz="1800" dirty="0"/>
              <a:t>, Alfred-Wegener-Institute, Germany</a:t>
            </a:r>
          </a:p>
          <a:p>
            <a:pPr>
              <a:spcBef>
                <a:spcPts val="1400"/>
              </a:spcBef>
            </a:pPr>
            <a:r>
              <a:rPr lang="en-US" sz="1800" dirty="0" err="1" smtClean="0"/>
              <a:t>Champika</a:t>
            </a:r>
            <a:r>
              <a:rPr lang="en-US" sz="1800" dirty="0" smtClean="0"/>
              <a:t> </a:t>
            </a:r>
            <a:r>
              <a:rPr lang="en-US" sz="1800" dirty="0" err="1"/>
              <a:t>Gallage</a:t>
            </a:r>
            <a:r>
              <a:rPr lang="en-US" sz="1800" dirty="0"/>
              <a:t>, OS Technical Coordinator, JCOMMOPS, France</a:t>
            </a:r>
          </a:p>
          <a:p>
            <a:pPr>
              <a:spcBef>
                <a:spcPts val="1400"/>
              </a:spcBef>
            </a:pPr>
            <a:r>
              <a:rPr lang="en-US" sz="1800" dirty="0" err="1" smtClean="0"/>
              <a:t>Makio</a:t>
            </a:r>
            <a:r>
              <a:rPr lang="en-US" sz="1800" dirty="0" smtClean="0"/>
              <a:t> </a:t>
            </a:r>
            <a:r>
              <a:rPr lang="en-US" sz="1800" dirty="0"/>
              <a:t>Honda, Japan Agency for Marine-Earth Science and Technology, Japan</a:t>
            </a:r>
          </a:p>
          <a:p>
            <a:pPr>
              <a:spcBef>
                <a:spcPts val="1400"/>
              </a:spcBef>
            </a:pPr>
            <a:r>
              <a:rPr lang="en-US" sz="1800" dirty="0" smtClean="0"/>
              <a:t>Richard </a:t>
            </a:r>
            <a:r>
              <a:rPr lang="en-US" sz="1800" dirty="0" err="1"/>
              <a:t>Lampitt</a:t>
            </a:r>
            <a:r>
              <a:rPr lang="en-US" sz="1800" dirty="0"/>
              <a:t>, National Oceanography Centre, United Kingdom</a:t>
            </a:r>
          </a:p>
          <a:p>
            <a:pPr>
              <a:spcBef>
                <a:spcPts val="1400"/>
              </a:spcBef>
            </a:pPr>
            <a:r>
              <a:rPr lang="en-US" sz="1800" dirty="0" smtClean="0"/>
              <a:t>Roger Lukas, University of Hawaii, USA</a:t>
            </a:r>
          </a:p>
          <a:p>
            <a:pPr>
              <a:spcBef>
                <a:spcPts val="1400"/>
              </a:spcBef>
            </a:pPr>
            <a:r>
              <a:rPr lang="en-US" sz="1800" dirty="0" err="1" smtClean="0"/>
              <a:t>Vsn</a:t>
            </a:r>
            <a:r>
              <a:rPr lang="en-US" sz="1800" dirty="0" smtClean="0"/>
              <a:t> </a:t>
            </a:r>
            <a:r>
              <a:rPr lang="en-US" sz="1800" dirty="0" err="1"/>
              <a:t>Murty</a:t>
            </a:r>
            <a:r>
              <a:rPr lang="en-US" sz="1800" dirty="0"/>
              <a:t>, CSIR National Institute of Oceanography Regional Centre, India</a:t>
            </a:r>
          </a:p>
          <a:p>
            <a:pPr>
              <a:spcBef>
                <a:spcPts val="1400"/>
              </a:spcBef>
            </a:pPr>
            <a:r>
              <a:rPr lang="en-US" sz="1800" dirty="0"/>
              <a:t>Derrick Snowden, Integrated Ocean Observing </a:t>
            </a:r>
            <a:r>
              <a:rPr lang="en-US" sz="1800" dirty="0" smtClean="0"/>
              <a:t>System, USA</a:t>
            </a:r>
            <a:endParaRPr lang="en-US" sz="1800" dirty="0"/>
          </a:p>
          <a:p>
            <a:pPr>
              <a:spcBef>
                <a:spcPts val="1400"/>
              </a:spcBef>
            </a:pPr>
            <a:r>
              <a:rPr lang="en-US" sz="1800" dirty="0" smtClean="0"/>
              <a:t>Thomas </a:t>
            </a:r>
            <a:r>
              <a:rPr lang="en-US" sz="1800" dirty="0" err="1" smtClean="0"/>
              <a:t>Trull</a:t>
            </a:r>
            <a:r>
              <a:rPr lang="en-US" sz="1800" dirty="0" smtClean="0"/>
              <a:t>, University </a:t>
            </a:r>
            <a:r>
              <a:rPr lang="en-US" sz="1800" dirty="0"/>
              <a:t>of Tasmania, </a:t>
            </a:r>
            <a:r>
              <a:rPr lang="en-US" sz="1800" dirty="0" smtClean="0"/>
              <a:t>Australia</a:t>
            </a:r>
            <a:endParaRPr lang="en-US" sz="1800" dirty="0"/>
          </a:p>
          <a:p>
            <a:pPr>
              <a:spcBef>
                <a:spcPts val="1400"/>
              </a:spcBef>
            </a:pPr>
            <a:r>
              <a:rPr lang="en-US" sz="1800" dirty="0" smtClean="0"/>
              <a:t>Douglas Wallace, Dalhousie </a:t>
            </a:r>
            <a:r>
              <a:rPr lang="en-US" sz="1800" dirty="0"/>
              <a:t>University, </a:t>
            </a:r>
            <a:r>
              <a:rPr lang="en-US" sz="1800" dirty="0" smtClean="0"/>
              <a:t>Canada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54128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11125"/>
            <a:ext cx="9144000" cy="1336675"/>
          </a:xfrm>
        </p:spPr>
        <p:txBody>
          <a:bodyPr/>
          <a:lstStyle/>
          <a:p>
            <a:r>
              <a:rPr lang="en-US" sz="4400" dirty="0" smtClean="0"/>
              <a:t>Nominations/Self-nomination for Executive Committee Member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71600"/>
            <a:ext cx="8042275" cy="4724400"/>
          </a:xfrm>
          <a:ln>
            <a:solidFill>
              <a:srgbClr val="2C7C9F"/>
            </a:solidFill>
          </a:ln>
        </p:spPr>
        <p:txBody>
          <a:bodyPr/>
          <a:lstStyle/>
          <a:p>
            <a:r>
              <a:rPr lang="en-US" dirty="0"/>
              <a:t>Name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Affiliation (institution, city, country)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Experience with </a:t>
            </a:r>
            <a:r>
              <a:rPr lang="en-US" dirty="0" err="1"/>
              <a:t>OceanSITES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If a self-nomination, why do you want to serve </a:t>
            </a:r>
            <a:r>
              <a:rPr lang="en-US" dirty="0" smtClean="0"/>
              <a:t>on the Executive Committee of </a:t>
            </a:r>
            <a:r>
              <a:rPr lang="en-US" dirty="0" err="1" smtClean="0"/>
              <a:t>OceanSITES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Do you agree to serve for </a:t>
            </a:r>
            <a:r>
              <a:rPr lang="en-US" dirty="0" smtClean="0"/>
              <a:t>three </a:t>
            </a:r>
            <a:r>
              <a:rPr lang="en-US" dirty="0"/>
              <a:t>years (with an option to renew once), and participate in monthly calls to contribute to the evolution of </a:t>
            </a:r>
            <a:r>
              <a:rPr lang="en-US" dirty="0" err="1" smtClean="0"/>
              <a:t>OceanSITES</a:t>
            </a:r>
            <a:r>
              <a:rPr lang="en-US" dirty="0" smtClean="0"/>
              <a:t> and willing to serve as a liaison to other ocean observing communities?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Nominations due: Friday, 6 May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0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4000" dirty="0" err="1" smtClean="0"/>
              <a:t>OceanSITES</a:t>
            </a:r>
            <a:r>
              <a:rPr lang="en-US" sz="4000" dirty="0" smtClean="0"/>
              <a:t> Leadership</a:t>
            </a:r>
            <a:endParaRPr lang="en-US" altLang="en-US" sz="4000" dirty="0" smtClean="0">
              <a:latin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15240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9250" indent="-349250" algn="l" rtl="0" fontAlgn="base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685800" indent="-336550" algn="l" rtl="0" fontAlgn="base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968375" indent="-282575" algn="l" rtl="0" fontAlgn="base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263650" indent="-295275" algn="l" rtl="0" fontAlgn="base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18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1546225" indent="-282575" algn="l" rtl="0" fontAlgn="base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18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HUGE thanks to </a:t>
            </a:r>
            <a:r>
              <a:rPr lang="en-US" dirty="0" err="1" smtClean="0"/>
              <a:t>Uwe</a:t>
            </a:r>
            <a:r>
              <a:rPr lang="en-US" dirty="0" smtClean="0"/>
              <a:t> and Bob for their leadership over the past 17 years!</a:t>
            </a:r>
          </a:p>
          <a:p>
            <a:r>
              <a:rPr lang="en-US" dirty="0" smtClean="0"/>
              <a:t>During Recife meeting, new Governance structure put in place, including new terms for Chairs and Executive Committee members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33400"/>
          </a:xfrm>
        </p:spPr>
        <p:txBody>
          <a:bodyPr/>
          <a:lstStyle/>
          <a:p>
            <a:r>
              <a:rPr lang="en-US" sz="4000" dirty="0" smtClean="0"/>
              <a:t>Opportunities as an </a:t>
            </a:r>
            <a:br>
              <a:rPr lang="en-US" sz="4000" dirty="0" smtClean="0"/>
            </a:br>
            <a:r>
              <a:rPr lang="en-US" sz="4000" dirty="0" err="1" smtClean="0"/>
              <a:t>OceanSITES</a:t>
            </a:r>
            <a:r>
              <a:rPr lang="en-US" sz="4000" dirty="0" smtClean="0"/>
              <a:t> Chair</a:t>
            </a:r>
            <a:endParaRPr lang="en-US" altLang="en-US" sz="4000" dirty="0" smtClean="0">
              <a:latin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1676400"/>
            <a:ext cx="8382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9250" indent="-349250" algn="l" rtl="0" fontAlgn="base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685800" indent="-336550" algn="l" rtl="0" fontAlgn="base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968375" indent="-282575" algn="l" rtl="0" fontAlgn="base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263650" indent="-295275" algn="l" rtl="0" fontAlgn="base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18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1546225" indent="-282575" algn="l" rtl="0" fontAlgn="base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18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Serve as a leader of our international ocean observing community!</a:t>
            </a:r>
          </a:p>
          <a:p>
            <a:r>
              <a:rPr lang="en-US" dirty="0" smtClean="0"/>
              <a:t>Participate in decision-making for an internationally-recognized and respected group of observing scientists and sites. </a:t>
            </a:r>
          </a:p>
          <a:p>
            <a:r>
              <a:rPr lang="en-US" dirty="0" smtClean="0"/>
              <a:t>Contribute your expertise to advancing and coordinating a worldwide </a:t>
            </a:r>
            <a:r>
              <a:rPr lang="en-US" dirty="0"/>
              <a:t>system of long-term, </a:t>
            </a:r>
            <a:r>
              <a:rPr lang="en-US" dirty="0" smtClean="0"/>
              <a:t>deep water </a:t>
            </a:r>
            <a:r>
              <a:rPr lang="en-US" dirty="0"/>
              <a:t>reference stations measuring dozens of variables and monitoring the full depth of the </a:t>
            </a:r>
            <a:r>
              <a:rPr lang="en-US" dirty="0" smtClean="0"/>
              <a:t>ocean.</a:t>
            </a:r>
          </a:p>
          <a:p>
            <a:r>
              <a:rPr lang="en-US" dirty="0" smtClean="0"/>
              <a:t>Work more closely with an impressive team of scientists and data management specialists!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9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07950"/>
            <a:ext cx="9144000" cy="1336675"/>
          </a:xfrm>
        </p:spPr>
        <p:txBody>
          <a:bodyPr/>
          <a:lstStyle/>
          <a:p>
            <a:r>
              <a:rPr lang="en-US" dirty="0" smtClean="0"/>
              <a:t>Membership </a:t>
            </a:r>
            <a:br>
              <a:rPr lang="en-US" dirty="0" smtClean="0"/>
            </a:br>
            <a:r>
              <a:rPr lang="en-US" sz="2000" dirty="0" smtClean="0"/>
              <a:t>(as stated in Governance document)	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organizational structure of </a:t>
            </a:r>
            <a:r>
              <a:rPr lang="en-US" dirty="0" err="1"/>
              <a:t>OceanSITES</a:t>
            </a:r>
            <a:r>
              <a:rPr lang="en-US" dirty="0"/>
              <a:t>  comprises a Steering Committee (SC) </a:t>
            </a:r>
            <a:r>
              <a:rPr lang="en-US" dirty="0" smtClean="0"/>
              <a:t>and </a:t>
            </a:r>
            <a:r>
              <a:rPr lang="en-US" dirty="0"/>
              <a:t>a Data Management Team (DMT), led and represented by an Executive Committee (EC) and </a:t>
            </a:r>
            <a:r>
              <a:rPr lang="en-US" dirty="0" smtClean="0"/>
              <a:t>Chairs.</a:t>
            </a:r>
          </a:p>
          <a:p>
            <a:r>
              <a:rPr lang="en-US" dirty="0" smtClean="0"/>
              <a:t>Participation </a:t>
            </a:r>
            <a:r>
              <a:rPr lang="en-US" dirty="0"/>
              <a:t>in the </a:t>
            </a:r>
            <a:r>
              <a:rPr lang="en-US" dirty="0" err="1"/>
              <a:t>OceanSITES</a:t>
            </a:r>
            <a:r>
              <a:rPr lang="en-US" dirty="0"/>
              <a:t> bodies is voluntary and without compensation, and the supporting </a:t>
            </a:r>
            <a:r>
              <a:rPr lang="en-US" dirty="0" err="1" smtClean="0"/>
              <a:t>OceanSITES</a:t>
            </a:r>
            <a:r>
              <a:rPr lang="en-US" dirty="0" smtClean="0"/>
              <a:t> </a:t>
            </a:r>
            <a:r>
              <a:rPr lang="en-US" dirty="0"/>
              <a:t>global data assembly centers </a:t>
            </a:r>
            <a:r>
              <a:rPr lang="en-US" dirty="0" smtClean="0"/>
              <a:t>are </a:t>
            </a:r>
            <a:r>
              <a:rPr lang="en-US" dirty="0"/>
              <a:t>provided by organizations involved in </a:t>
            </a:r>
            <a:r>
              <a:rPr lang="en-US" dirty="0" err="1"/>
              <a:t>OceanSITES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69875"/>
            <a:ext cx="9144000" cy="1336675"/>
          </a:xfrm>
        </p:spPr>
        <p:txBody>
          <a:bodyPr/>
          <a:lstStyle/>
          <a:p>
            <a:r>
              <a:rPr lang="en-US" dirty="0" smtClean="0"/>
              <a:t>Chairs </a:t>
            </a:r>
            <a:br>
              <a:rPr lang="en-US" dirty="0" smtClean="0"/>
            </a:br>
            <a:r>
              <a:rPr lang="en-US" sz="2000" dirty="0" smtClean="0"/>
              <a:t>(as stated in Governance document)	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219200"/>
            <a:ext cx="8610600" cy="4343400"/>
          </a:xfrm>
        </p:spPr>
        <p:txBody>
          <a:bodyPr/>
          <a:lstStyle/>
          <a:p>
            <a:r>
              <a:rPr lang="en-US" dirty="0" smtClean="0"/>
              <a:t>Co-Chairs </a:t>
            </a:r>
            <a:r>
              <a:rPr lang="en-US" dirty="0"/>
              <a:t>lead </a:t>
            </a:r>
            <a:r>
              <a:rPr lang="en-US" dirty="0" err="1"/>
              <a:t>OceanSITES</a:t>
            </a:r>
            <a:r>
              <a:rPr lang="en-US" dirty="0"/>
              <a:t> and chair the Steering and Executive </a:t>
            </a:r>
            <a:r>
              <a:rPr lang="en-US" dirty="0" smtClean="0"/>
              <a:t>Committees, including:</a:t>
            </a:r>
          </a:p>
          <a:p>
            <a:pPr lvl="1"/>
            <a:r>
              <a:rPr lang="en-US" dirty="0" smtClean="0"/>
              <a:t>day</a:t>
            </a:r>
            <a:r>
              <a:rPr lang="en-US" dirty="0"/>
              <a:t>-to-day oversight of </a:t>
            </a:r>
            <a:r>
              <a:rPr lang="en-US" dirty="0" smtClean="0"/>
              <a:t>Technical </a:t>
            </a:r>
            <a:r>
              <a:rPr lang="en-US" dirty="0"/>
              <a:t>Coordinator and </a:t>
            </a:r>
            <a:r>
              <a:rPr lang="en-US" dirty="0" smtClean="0"/>
              <a:t>Project Office activities</a:t>
            </a:r>
          </a:p>
          <a:p>
            <a:pPr lvl="1"/>
            <a:r>
              <a:rPr lang="en-US" dirty="0" smtClean="0"/>
              <a:t>setting </a:t>
            </a:r>
            <a:r>
              <a:rPr lang="en-US" dirty="0"/>
              <a:t>agendas </a:t>
            </a:r>
            <a:r>
              <a:rPr lang="en-US" dirty="0" smtClean="0"/>
              <a:t>&amp; organizing </a:t>
            </a:r>
            <a:r>
              <a:rPr lang="en-US" dirty="0"/>
              <a:t>meetings for </a:t>
            </a:r>
            <a:r>
              <a:rPr lang="en-US" dirty="0" smtClean="0"/>
              <a:t>OS committees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otentially nominating </a:t>
            </a:r>
            <a:r>
              <a:rPr lang="en-US" dirty="0"/>
              <a:t>external members of the Executive Committee after consultation with the </a:t>
            </a:r>
            <a:r>
              <a:rPr lang="en-US" dirty="0" smtClean="0"/>
              <a:t>EC</a:t>
            </a:r>
          </a:p>
          <a:p>
            <a:pPr lvl="1"/>
            <a:r>
              <a:rPr lang="en-US" dirty="0" smtClean="0"/>
              <a:t>overseeing fundraising from </a:t>
            </a:r>
            <a:r>
              <a:rPr lang="en-US" dirty="0"/>
              <a:t>funding agencies, institutions, and other </a:t>
            </a:r>
            <a:r>
              <a:rPr lang="en-US" dirty="0" smtClean="0"/>
              <a:t>organizations</a:t>
            </a:r>
            <a:r>
              <a:rPr lang="en-US" dirty="0"/>
              <a:t> to support OS </a:t>
            </a:r>
            <a:r>
              <a:rPr lang="en-US" dirty="0" smtClean="0"/>
              <a:t>staff</a:t>
            </a:r>
          </a:p>
          <a:p>
            <a:r>
              <a:rPr lang="en-US" dirty="0" smtClean="0"/>
              <a:t>Co-Chairs are supported </a:t>
            </a:r>
            <a:r>
              <a:rPr lang="en-US" dirty="0"/>
              <a:t>and advised by a Post-</a:t>
            </a:r>
            <a:r>
              <a:rPr lang="en-US" dirty="0" smtClean="0"/>
              <a:t>Chair</a:t>
            </a:r>
          </a:p>
          <a:p>
            <a:pPr lvl="1"/>
            <a:r>
              <a:rPr lang="en-US" dirty="0" smtClean="0"/>
              <a:t>3 Chairs represent OS </a:t>
            </a:r>
            <a:r>
              <a:rPr lang="en-US" dirty="0"/>
              <a:t>in discussions and joint planning with stakeholders </a:t>
            </a:r>
            <a:r>
              <a:rPr lang="en-US" dirty="0" smtClean="0"/>
              <a:t>&amp; related </a:t>
            </a:r>
            <a:r>
              <a:rPr lang="en-US" dirty="0"/>
              <a:t>organizations </a:t>
            </a:r>
            <a:r>
              <a:rPr lang="en-US" dirty="0" smtClean="0"/>
              <a:t>across GOOS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9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117475"/>
            <a:ext cx="9144000" cy="1336675"/>
          </a:xfrm>
        </p:spPr>
        <p:txBody>
          <a:bodyPr/>
          <a:lstStyle/>
          <a:p>
            <a:r>
              <a:rPr lang="en-US" dirty="0" smtClean="0"/>
              <a:t>Chairs </a:t>
            </a:r>
            <a:br>
              <a:rPr lang="en-US" dirty="0" smtClean="0"/>
            </a:br>
            <a:r>
              <a:rPr lang="en-US" sz="2000" dirty="0" smtClean="0"/>
              <a:t>(as stated in Governance document)	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5" cy="4343400"/>
          </a:xfrm>
        </p:spPr>
        <p:txBody>
          <a:bodyPr/>
          <a:lstStyle/>
          <a:p>
            <a:r>
              <a:rPr lang="en-US" dirty="0" smtClean="0"/>
              <a:t>Progression </a:t>
            </a:r>
            <a:r>
              <a:rPr lang="en-US" dirty="0"/>
              <a:t>from </a:t>
            </a:r>
            <a:r>
              <a:rPr lang="en-US" dirty="0" smtClean="0"/>
              <a:t>Incoming Chair </a:t>
            </a:r>
            <a:r>
              <a:rPr lang="en-US" dirty="0"/>
              <a:t>to Chair to Post-</a:t>
            </a:r>
            <a:r>
              <a:rPr lang="en-US" dirty="0" smtClean="0"/>
              <a:t>Chair</a:t>
            </a:r>
          </a:p>
          <a:p>
            <a:r>
              <a:rPr lang="en-US" dirty="0"/>
              <a:t>T</a:t>
            </a:r>
            <a:r>
              <a:rPr lang="en-US" dirty="0" smtClean="0"/>
              <a:t>erms </a:t>
            </a:r>
            <a:r>
              <a:rPr lang="en-US" dirty="0"/>
              <a:t>in each role </a:t>
            </a:r>
            <a:r>
              <a:rPr lang="en-US" dirty="0" smtClean="0"/>
              <a:t>- up </a:t>
            </a:r>
            <a:r>
              <a:rPr lang="en-US" dirty="0"/>
              <a:t>to </a:t>
            </a:r>
            <a:r>
              <a:rPr lang="en-US" dirty="0" smtClean="0"/>
              <a:t>3 years (in exceptional </a:t>
            </a:r>
            <a:r>
              <a:rPr lang="en-US" dirty="0"/>
              <a:t>cases, </a:t>
            </a:r>
            <a:r>
              <a:rPr lang="en-US" dirty="0" smtClean="0"/>
              <a:t>a second </a:t>
            </a:r>
            <a:r>
              <a:rPr lang="en-US" dirty="0"/>
              <a:t>term can be </a:t>
            </a:r>
            <a:r>
              <a:rPr lang="en-US" dirty="0" smtClean="0"/>
              <a:t>held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Meetings </a:t>
            </a:r>
            <a:r>
              <a:rPr lang="en-US" dirty="0"/>
              <a:t>of </a:t>
            </a:r>
            <a:r>
              <a:rPr lang="en-US" dirty="0" smtClean="0"/>
              <a:t>Chairs involve </a:t>
            </a:r>
            <a:r>
              <a:rPr lang="en-US" dirty="0"/>
              <a:t>all three </a:t>
            </a:r>
            <a:r>
              <a:rPr lang="en-US" dirty="0" smtClean="0"/>
              <a:t>people, whenever possible</a:t>
            </a:r>
            <a:endParaRPr lang="en-US" dirty="0"/>
          </a:p>
          <a:p>
            <a:r>
              <a:rPr lang="en-US" dirty="0" smtClean="0"/>
              <a:t>Decisions </a:t>
            </a:r>
            <a:r>
              <a:rPr lang="en-US" dirty="0"/>
              <a:t>should be by </a:t>
            </a:r>
            <a:r>
              <a:rPr lang="en-US" dirty="0" smtClean="0"/>
              <a:t>consensus, if possible, otherwise </a:t>
            </a:r>
            <a:r>
              <a:rPr lang="en-US" dirty="0"/>
              <a:t>by the </a:t>
            </a:r>
            <a:r>
              <a:rPr lang="en-US" dirty="0" smtClean="0"/>
              <a:t>Co-Chairs </a:t>
            </a:r>
            <a:r>
              <a:rPr lang="en-US" dirty="0"/>
              <a:t>following consultation with </a:t>
            </a:r>
            <a:r>
              <a:rPr lang="en-US" dirty="0" smtClean="0"/>
              <a:t>the Post</a:t>
            </a:r>
            <a:r>
              <a:rPr lang="en-US" dirty="0"/>
              <a:t>-</a:t>
            </a:r>
            <a:r>
              <a:rPr lang="en-US" dirty="0" smtClean="0"/>
              <a:t>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7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349250"/>
            <a:ext cx="9144000" cy="1336675"/>
          </a:xfrm>
        </p:spPr>
        <p:txBody>
          <a:bodyPr/>
          <a:lstStyle/>
          <a:p>
            <a:r>
              <a:rPr lang="en-US" sz="4400" dirty="0" smtClean="0"/>
              <a:t>Process to Select Incoming Chair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0"/>
            <a:ext cx="8042275" cy="4343400"/>
          </a:xfrm>
        </p:spPr>
        <p:txBody>
          <a:bodyPr/>
          <a:lstStyle/>
          <a:p>
            <a:r>
              <a:rPr lang="en-US" dirty="0"/>
              <a:t>Nominations for the position </a:t>
            </a:r>
            <a:r>
              <a:rPr lang="en-US" dirty="0" smtClean="0"/>
              <a:t>of Incoming Chair </a:t>
            </a:r>
            <a:r>
              <a:rPr lang="en-US" dirty="0"/>
              <a:t>come from </a:t>
            </a:r>
            <a:r>
              <a:rPr lang="en-US" dirty="0" smtClean="0"/>
              <a:t>Steering </a:t>
            </a:r>
            <a:r>
              <a:rPr lang="en-US" dirty="0"/>
              <a:t>Committee </a:t>
            </a:r>
            <a:r>
              <a:rPr lang="en-US" dirty="0" smtClean="0"/>
              <a:t>(SC) membership </a:t>
            </a:r>
          </a:p>
          <a:p>
            <a:r>
              <a:rPr lang="en-US" dirty="0" smtClean="0"/>
              <a:t>Persons external </a:t>
            </a:r>
            <a:r>
              <a:rPr lang="en-US" dirty="0"/>
              <a:t>to the Steering Committee but that have special expertise or professional qualifications relevant to the position, can also be nominated (by the EC</a:t>
            </a:r>
            <a:r>
              <a:rPr lang="en-US" dirty="0" smtClean="0"/>
              <a:t>) 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 will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 asked to rank nominated candidates (who have agreed to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serve in this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role), in order of preference in a secret ballot.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 three choices will be forwarded to a Committee of Stakeholders, who will make the final selection after consultation with the current Chairs.</a:t>
            </a:r>
          </a:p>
        </p:txBody>
      </p:sp>
    </p:spTree>
    <p:extLst>
      <p:ext uri="{BB962C8B-B14F-4D97-AF65-F5344CB8AC3E}">
        <p14:creationId xmlns:p14="http://schemas.microsoft.com/office/powerpoint/2010/main" val="1358438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28600"/>
            <a:ext cx="9144000" cy="1336675"/>
          </a:xfrm>
        </p:spPr>
        <p:txBody>
          <a:bodyPr/>
          <a:lstStyle/>
          <a:p>
            <a:r>
              <a:rPr lang="en-US" sz="4400" dirty="0" smtClean="0"/>
              <a:t>Nominations/Self-nomination for  Incoming Chair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7800"/>
            <a:ext cx="8042275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Name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Affiliation (institution, city, country)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Experience with </a:t>
            </a:r>
            <a:r>
              <a:rPr lang="en-US" dirty="0" err="1"/>
              <a:t>OceanSITES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If a self-nomination, why do you want to serve as </a:t>
            </a:r>
            <a:r>
              <a:rPr lang="en-US" dirty="0" err="1" smtClean="0"/>
              <a:t>OceanSITES</a:t>
            </a:r>
            <a:r>
              <a:rPr lang="en-US" dirty="0" smtClean="0"/>
              <a:t> Incoming Chair?</a:t>
            </a:r>
            <a:endParaRPr lang="en-US" dirty="0"/>
          </a:p>
          <a:p>
            <a:r>
              <a:rPr lang="en-US" dirty="0"/>
              <a:t>Do you agree to serve for </a:t>
            </a:r>
            <a:r>
              <a:rPr lang="en-US" dirty="0" smtClean="0"/>
              <a:t>three</a:t>
            </a:r>
            <a:r>
              <a:rPr lang="en-US" dirty="0"/>
              <a:t>-year </a:t>
            </a:r>
            <a:r>
              <a:rPr lang="en-US" dirty="0" smtClean="0"/>
              <a:t>terms, transitioning to Chair and Post-Chair, </a:t>
            </a:r>
            <a:r>
              <a:rPr lang="en-US" dirty="0"/>
              <a:t>represent </a:t>
            </a:r>
            <a:r>
              <a:rPr lang="en-US" dirty="0" err="1"/>
              <a:t>OceanSITES</a:t>
            </a:r>
            <a:r>
              <a:rPr lang="en-US" dirty="0"/>
              <a:t> </a:t>
            </a:r>
            <a:r>
              <a:rPr lang="en-US" dirty="0" smtClean="0"/>
              <a:t>internationally, and </a:t>
            </a:r>
            <a:r>
              <a:rPr lang="en-US" dirty="0"/>
              <a:t>participate in monthly calls to contribute to the evolution of </a:t>
            </a:r>
            <a:r>
              <a:rPr lang="en-US" dirty="0" err="1" smtClean="0"/>
              <a:t>OceanSITES</a:t>
            </a:r>
            <a:r>
              <a:rPr lang="en-US" dirty="0" smtClean="0"/>
              <a:t>? 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Nominations due: Friday, 6 May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95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533400"/>
            <a:ext cx="9144000" cy="1336675"/>
          </a:xfrm>
        </p:spPr>
        <p:txBody>
          <a:bodyPr/>
          <a:lstStyle/>
          <a:p>
            <a:r>
              <a:rPr lang="en-US" dirty="0" smtClean="0"/>
              <a:t>Executive Committee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762000"/>
            <a:ext cx="8610600" cy="434340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000" dirty="0" smtClean="0"/>
              <a:t>Provides </a:t>
            </a:r>
            <a:r>
              <a:rPr lang="en-US" sz="2000" dirty="0"/>
              <a:t>scientific </a:t>
            </a:r>
            <a:r>
              <a:rPr lang="en-US" sz="2000" dirty="0" smtClean="0"/>
              <a:t>oversight</a:t>
            </a:r>
            <a:endParaRPr lang="en-US" sz="2000" dirty="0"/>
          </a:p>
          <a:p>
            <a:pPr>
              <a:spcBef>
                <a:spcPts val="800"/>
              </a:spcBef>
            </a:pPr>
            <a:r>
              <a:rPr lang="en-US" sz="2000" dirty="0"/>
              <a:t>I</a:t>
            </a:r>
            <a:r>
              <a:rPr lang="en-US" sz="2000" dirty="0" smtClean="0"/>
              <a:t>nitiates </a:t>
            </a:r>
            <a:r>
              <a:rPr lang="en-US" sz="2000" dirty="0"/>
              <a:t>strategic, </a:t>
            </a:r>
            <a:r>
              <a:rPr lang="en-US" sz="2000" dirty="0" smtClean="0"/>
              <a:t>operational, </a:t>
            </a:r>
            <a:r>
              <a:rPr lang="en-US" sz="2000" dirty="0"/>
              <a:t>and administrative </a:t>
            </a:r>
            <a:r>
              <a:rPr lang="en-US" sz="2000" dirty="0" smtClean="0"/>
              <a:t>activities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esponsible </a:t>
            </a:r>
            <a:r>
              <a:rPr lang="en-US" sz="2000" dirty="0"/>
              <a:t>for </a:t>
            </a:r>
            <a:r>
              <a:rPr lang="en-US" sz="2000" dirty="0" smtClean="0"/>
              <a:t>establishment </a:t>
            </a:r>
            <a:r>
              <a:rPr lang="en-US" sz="2000" dirty="0"/>
              <a:t>and oversight of working </a:t>
            </a:r>
            <a:r>
              <a:rPr lang="en-US" sz="2000" dirty="0" smtClean="0"/>
              <a:t>groups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M</a:t>
            </a:r>
            <a:r>
              <a:rPr lang="en-US" sz="2000" dirty="0" smtClean="0"/>
              <a:t>eets </a:t>
            </a:r>
            <a:r>
              <a:rPr lang="en-US" sz="2000" dirty="0"/>
              <a:t>monthly by teleconference and conducts face-to-face meetings on </a:t>
            </a:r>
            <a:r>
              <a:rPr lang="en-US" sz="2000" dirty="0" smtClean="0"/>
              <a:t>ad</a:t>
            </a:r>
            <a:r>
              <a:rPr lang="en-US" sz="2000" dirty="0"/>
              <a:t>-hoc </a:t>
            </a:r>
            <a:r>
              <a:rPr lang="en-US" sz="2000" dirty="0" smtClean="0"/>
              <a:t>basis 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Develops </a:t>
            </a:r>
            <a:r>
              <a:rPr lang="en-US" sz="2000" dirty="0"/>
              <a:t>synergies between </a:t>
            </a:r>
            <a:r>
              <a:rPr lang="en-US" sz="2000" dirty="0" smtClean="0"/>
              <a:t>OS members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Enhances </a:t>
            </a:r>
            <a:r>
              <a:rPr lang="en-US" sz="2000" dirty="0"/>
              <a:t>international cooperation and links to other relevant programs in ocean </a:t>
            </a:r>
            <a:r>
              <a:rPr lang="en-US" sz="2000" dirty="0" smtClean="0"/>
              <a:t>observation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Provides </a:t>
            </a:r>
            <a:r>
              <a:rPr lang="en-US" sz="2000" dirty="0"/>
              <a:t>vision, </a:t>
            </a:r>
            <a:r>
              <a:rPr lang="en-US" sz="2000" dirty="0" smtClean="0"/>
              <a:t>advice, guidance to attract &amp; maintain </a:t>
            </a:r>
            <a:r>
              <a:rPr lang="en-US" sz="2000" dirty="0"/>
              <a:t>new </a:t>
            </a:r>
            <a:r>
              <a:rPr lang="en-US" sz="2000" dirty="0" smtClean="0"/>
              <a:t>OS and </a:t>
            </a:r>
            <a:r>
              <a:rPr lang="en-US" sz="2000" dirty="0"/>
              <a:t>making sure </a:t>
            </a:r>
            <a:r>
              <a:rPr lang="en-US" sz="2000" dirty="0" smtClean="0"/>
              <a:t>community </a:t>
            </a:r>
            <a:r>
              <a:rPr lang="en-US" sz="2000" dirty="0"/>
              <a:t>follows </a:t>
            </a:r>
            <a:r>
              <a:rPr lang="en-US" sz="2000" dirty="0" smtClean="0"/>
              <a:t>OS objectives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eviews </a:t>
            </a:r>
            <a:r>
              <a:rPr lang="en-US" sz="2000" dirty="0"/>
              <a:t>applications for new </a:t>
            </a:r>
            <a:r>
              <a:rPr lang="en-US" sz="2000" dirty="0" smtClean="0"/>
              <a:t>OS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esponsible </a:t>
            </a:r>
            <a:r>
              <a:rPr lang="en-US" sz="2000" dirty="0"/>
              <a:t>for </a:t>
            </a:r>
            <a:r>
              <a:rPr lang="en-US" sz="2000" dirty="0" smtClean="0"/>
              <a:t>governance, conduct, and identifying funding for </a:t>
            </a:r>
            <a:r>
              <a:rPr lang="en-US" sz="2000" dirty="0"/>
              <a:t>special projects </a:t>
            </a:r>
            <a:r>
              <a:rPr lang="en-US" sz="2000" dirty="0" smtClean="0"/>
              <a:t>(e.g., Deep Ocean observing) undertaken </a:t>
            </a:r>
            <a:r>
              <a:rPr lang="en-US" sz="2000" dirty="0"/>
              <a:t>by </a:t>
            </a:r>
            <a:r>
              <a:rPr lang="en-US" sz="2000" dirty="0" smtClean="0"/>
              <a:t>OS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P</a:t>
            </a:r>
            <a:r>
              <a:rPr lang="en-US" sz="2000" dirty="0" smtClean="0"/>
              <a:t>rovides </a:t>
            </a:r>
            <a:r>
              <a:rPr lang="en-US" sz="2000" dirty="0"/>
              <a:t>guidance and oversight regarding the </a:t>
            </a:r>
            <a:r>
              <a:rPr lang="en-US" sz="2000" dirty="0" smtClean="0"/>
              <a:t>OS website 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Helps identify </a:t>
            </a:r>
            <a:r>
              <a:rPr lang="en-US" sz="2000" dirty="0"/>
              <a:t>sources of support </a:t>
            </a:r>
            <a:r>
              <a:rPr lang="en-US" sz="2000" dirty="0" smtClean="0"/>
              <a:t>to fund JCOMMOPS staff</a:t>
            </a:r>
          </a:p>
        </p:txBody>
      </p:sp>
    </p:spTree>
    <p:extLst>
      <p:ext uri="{BB962C8B-B14F-4D97-AF65-F5344CB8AC3E}">
        <p14:creationId xmlns:p14="http://schemas.microsoft.com/office/powerpoint/2010/main" val="354622705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50015</TotalTime>
  <Words>985</Words>
  <Application>Microsoft Macintosh PowerPoint</Application>
  <PresentationFormat>On-screen Show (4:3)</PresentationFormat>
  <Paragraphs>86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2_Default Design</vt:lpstr>
      <vt:lpstr>Breeze</vt:lpstr>
      <vt:lpstr>OceanSITES: Electing an Incoming Chair and Executive Committee Members</vt:lpstr>
      <vt:lpstr>OceanSITES Leadership</vt:lpstr>
      <vt:lpstr>Opportunities as an  OceanSITES Chair</vt:lpstr>
      <vt:lpstr>Membership  (as stated in Governance document) </vt:lpstr>
      <vt:lpstr>Chairs  (as stated in Governance document) </vt:lpstr>
      <vt:lpstr>Chairs  (as stated in Governance document) </vt:lpstr>
      <vt:lpstr>Process to Select Incoming Chair</vt:lpstr>
      <vt:lpstr>Nominations/Self-nomination for  Incoming Chair</vt:lpstr>
      <vt:lpstr>Executive Committee</vt:lpstr>
      <vt:lpstr>Executive Committee Members</vt:lpstr>
      <vt:lpstr>Executive Committee Members  </vt:lpstr>
      <vt:lpstr>Nominations/Self-nomination for Executive Committee Member</vt:lpstr>
    </vt:vector>
  </TitlesOfParts>
  <Company>NOAA/ESRL/GMD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CarbonTracker – Its Goals and Observational Needs</dc:title>
  <dc:creator>James H Butler</dc:creator>
  <cp:lastModifiedBy>Diane Stanitski</cp:lastModifiedBy>
  <cp:revision>325</cp:revision>
  <cp:lastPrinted>2016-02-29T19:49:28Z</cp:lastPrinted>
  <dcterms:created xsi:type="dcterms:W3CDTF">2008-10-13T19:51:21Z</dcterms:created>
  <dcterms:modified xsi:type="dcterms:W3CDTF">2016-04-27T08:03:16Z</dcterms:modified>
</cp:coreProperties>
</file>